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96" r:id="rId2"/>
    <p:sldId id="350" r:id="rId3"/>
    <p:sldId id="328" r:id="rId4"/>
    <p:sldId id="329" r:id="rId5"/>
    <p:sldId id="342" r:id="rId6"/>
    <p:sldId id="345" r:id="rId7"/>
    <p:sldId id="347" r:id="rId8"/>
    <p:sldId id="351" r:id="rId9"/>
    <p:sldId id="331" r:id="rId10"/>
    <p:sldId id="341" r:id="rId11"/>
    <p:sldId id="332" r:id="rId12"/>
    <p:sldId id="305" r:id="rId13"/>
    <p:sldId id="349" r:id="rId14"/>
    <p:sldId id="287" r:id="rId1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6661" autoAdjust="0"/>
  </p:normalViewPr>
  <p:slideViewPr>
    <p:cSldViewPr>
      <p:cViewPr varScale="1">
        <p:scale>
          <a:sx n="40" d="100"/>
          <a:sy n="40" d="100"/>
        </p:scale>
        <p:origin x="-22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36F071A-4651-4258-98FC-D6BAB9D0EE28}" type="datetimeFigureOut">
              <a:rPr lang="en-US"/>
              <a:pPr>
                <a:defRPr/>
              </a:pPr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D6121F0-7BF4-4444-9818-791A77F53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82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5C374C2-5B1F-4F90-84B8-776DEF425818}" type="datetimeFigureOut">
              <a:rPr lang="en-US"/>
              <a:pPr>
                <a:defRPr/>
              </a:pPr>
              <a:t>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5140DCE-5FE9-4B48-9456-E66E1E722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577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59B6D18-4DFD-47D7-A21E-C02F247F1FE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BCAA74-F017-457A-90E3-E4A7A0E69BD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469BB7-B2BE-4A28-AF88-2C7451C1C26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96E4A7F-8654-474E-9E6C-42007F2F65F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dirty="0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85D6D7-F3AF-4D8D-9C6B-B4F0B920A5F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dirty="0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217205-01D7-426C-8EFA-C628016DB7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85D6D7-F3AF-4D8D-9C6B-B4F0B920A5F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auto">
              <a:spcAft>
                <a:spcPts val="0"/>
              </a:spcAft>
              <a:defRPr/>
            </a:pP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85D6D7-F3AF-4D8D-9C6B-B4F0B920A5F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dirty="0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642008-B9A6-4207-A370-568888D71D5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dirty="0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8A5397-BA1A-44C3-A9F5-7D0EC7631A2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CA" dirty="0" smtClean="0"/>
              <a:t> 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A91534-2B91-4D3A-932D-A298FD83AD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E72999-A469-4C72-B4FF-F1A4F0D6824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BCC649-C385-48F4-B5F9-F543A1931E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C6AFBF9-FCE6-410D-A971-46E1DBC5A7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06E84-44BA-4182-B9AD-3CC25B47F34B}" type="datetime1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9D267-34FF-4B13-9918-7E5F74EAA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E948-1D5E-4385-B5FD-30E07469D2CB}" type="datetime1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7C066-18E3-4EC8-BF58-A8E3616D4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3F820-31A0-4FC6-96B5-CF08F6444F2D}" type="datetime1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C5DB1-D940-465E-A72A-551F9F25B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C17E8-CD87-4282-B2C7-0B0443382AC3}" type="datetime1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04541-D916-4072-B5ED-5137D3269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2C09B-09BD-4EBB-8304-4BE59B1DCAD3}" type="datetime1">
              <a:rPr lang="en-US" smtClean="0"/>
              <a:t>1/22/2015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5BD29-78C2-4A2B-A3BC-473ACE577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9C570-5293-44F1-A386-736A01E9B13F}" type="datetime1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46B82-FDDC-4DD1-84F5-6B96D265D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1E247-7FCF-4D3F-816A-418CAAF99425}" type="datetime1">
              <a:rPr lang="en-US" smtClean="0"/>
              <a:t>1/22/2015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F160A-5C11-4687-B347-357F48505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E120C-C208-49BD-B029-7086130B0B8A}" type="datetime1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5EF56-4B9C-40A8-8BA4-5BB2B23E9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DA687-F80B-471C-8A29-A25B31909820}" type="datetime1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C310B-F353-4776-99FF-6223B60BA4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46490-8A00-4E2E-AD8F-7E8CA6D682D9}" type="datetime1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8176E-62B5-492C-BE05-38C66A16C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6FEB7-619B-40E5-8D3F-084CFF9FC92E}" type="datetime1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1B2BD-A2DA-4100-A19A-54748F9D5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8DD2A5-C738-443D-A2E8-966869FF7C3B}" type="datetime1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8C9E28-7906-4D1B-8DA3-C69565195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bcfp.ca/" TargetMode="External"/><Relationship Id="rId4" Type="http://schemas.openxmlformats.org/officeDocument/2006/relationships/hyperlink" Target="http://www.abcfp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900" y="2819400"/>
            <a:ext cx="7772400" cy="24384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sz="4800" b="1" i="1" dirty="0" smtClean="0">
                <a:latin typeface="Calisto MT" panose="02040603050505030304" pitchFamily="18" charset="0"/>
              </a:rPr>
              <a:t>VRM and the ABCFP</a:t>
            </a:r>
            <a:br>
              <a:rPr lang="en-CA" sz="4800" b="1" i="1" dirty="0" smtClean="0">
                <a:latin typeface="Calisto MT" panose="02040603050505030304" pitchFamily="18" charset="0"/>
              </a:rPr>
            </a:br>
            <a:r>
              <a:rPr lang="en-CA" sz="3200" b="1" i="1" dirty="0" smtClean="0">
                <a:latin typeface="Calisto MT" panose="02040603050505030304" pitchFamily="18" charset="0"/>
              </a:rPr>
              <a:t>Case in Point FPB #195</a:t>
            </a:r>
            <a:r>
              <a:rPr lang="en-CA" sz="4800" b="1" i="1" dirty="0" smtClean="0">
                <a:latin typeface="Calisto MT" panose="02040603050505030304" pitchFamily="18" charset="0"/>
              </a:rPr>
              <a:t/>
            </a:r>
            <a:br>
              <a:rPr lang="en-CA" sz="4800" b="1" i="1" dirty="0" smtClean="0">
                <a:latin typeface="Calisto MT" panose="02040603050505030304" pitchFamily="18" charset="0"/>
              </a:rPr>
            </a:br>
            <a:r>
              <a:rPr lang="en-CA" sz="4800" b="1" i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CA" sz="4800" b="1" i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r>
              <a:rPr lang="en-CA" sz="3200" dirty="0" smtClean="0"/>
              <a:t>North </a:t>
            </a:r>
            <a:r>
              <a:rPr lang="en-CA" sz="3200" dirty="0"/>
              <a:t>Island – Central Coast Resource District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CA" sz="4800" b="1" i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CA" sz="4800" b="1" i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endParaRPr lang="en-CA" sz="4800" b="1" i="1" dirty="0">
              <a:solidFill>
                <a:schemeClr val="accent3">
                  <a:lumMod val="50000"/>
                </a:schemeClr>
              </a:solidFill>
              <a:latin typeface="Calisto MT" panose="02040603050505030304" pitchFamily="18" charset="0"/>
            </a:endParaRPr>
          </a:p>
        </p:txBody>
      </p:sp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-19050"/>
            <a:ext cx="3810000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381000" y="4973598"/>
            <a:ext cx="8458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70C0"/>
                </a:solidFill>
                <a:latin typeface="Calibri" pitchFamily="34" charset="0"/>
              </a:rPr>
              <a:t>Mike </a:t>
            </a:r>
            <a:r>
              <a:rPr lang="en-US" sz="2400" b="1" i="1" dirty="0">
                <a:solidFill>
                  <a:srgbClr val="0070C0"/>
                </a:solidFill>
                <a:latin typeface="Calibri" pitchFamily="34" charset="0"/>
              </a:rPr>
              <a:t>Larock, RPF  </a:t>
            </a:r>
          </a:p>
          <a:p>
            <a:pPr algn="ctr"/>
            <a:r>
              <a:rPr lang="en-US" sz="2400" b="1" i="1" dirty="0">
                <a:solidFill>
                  <a:srgbClr val="0070C0"/>
                </a:solidFill>
                <a:latin typeface="Calibri" pitchFamily="34" charset="0"/>
              </a:rPr>
              <a:t>Director of Professional Practice and Forest Stewardship</a:t>
            </a:r>
          </a:p>
          <a:p>
            <a:endParaRPr lang="en-US" b="1" i="1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762000" y="1600200"/>
            <a:ext cx="7852642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CA" altLang="en-US" sz="3200" b="1" i="1" dirty="0" smtClean="0"/>
              <a:t>1. </a:t>
            </a:r>
            <a:r>
              <a:rPr lang="en-CA" altLang="en-US" sz="3200" i="1" dirty="0" smtClean="0"/>
              <a:t>PR = Accountability = Discipline</a:t>
            </a:r>
          </a:p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CA" altLang="en-US" sz="3200" b="1" i="1" dirty="0" smtClean="0"/>
              <a:t>2. </a:t>
            </a:r>
            <a:r>
              <a:rPr lang="en-CA" altLang="en-US" sz="3200" i="1" dirty="0" smtClean="0"/>
              <a:t>Free at Last. – you cannot question 				my work</a:t>
            </a:r>
          </a:p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CA" altLang="en-US" sz="3200" b="1" i="1" dirty="0" smtClean="0"/>
              <a:t>3. </a:t>
            </a:r>
            <a:r>
              <a:rPr lang="en-CA" altLang="en-US" sz="3200" i="1" dirty="0" smtClean="0"/>
              <a:t>Change how we do things </a:t>
            </a:r>
          </a:p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CA" altLang="en-US" sz="3200" b="1" i="1" dirty="0" smtClean="0"/>
              <a:t>4. </a:t>
            </a:r>
            <a:r>
              <a:rPr lang="en-CA" altLang="en-US" sz="3200" i="1" dirty="0" smtClean="0"/>
              <a:t>Change the steward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008000"/>
              </a:buClr>
              <a:defRPr/>
            </a:pPr>
            <a:r>
              <a:rPr lang="en-US" sz="3200" b="1" i="1" dirty="0" smtClean="0"/>
              <a:t>5. </a:t>
            </a:r>
            <a:r>
              <a:rPr lang="en-US" sz="3200" dirty="0" smtClean="0"/>
              <a:t>Competence: High </a:t>
            </a:r>
            <a:r>
              <a:rPr lang="en-US" sz="3200" dirty="0" smtClean="0"/>
              <a:t>level of exactness</a:t>
            </a:r>
            <a:endParaRPr lang="en-CA" altLang="en-US" sz="3200" i="1" dirty="0" smtClean="0"/>
          </a:p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CA" altLang="en-US" sz="3200" b="1" i="1" dirty="0" smtClean="0"/>
              <a:t>6. </a:t>
            </a:r>
            <a:r>
              <a:rPr lang="en-CA" altLang="en-US" sz="3200" i="1" dirty="0" smtClean="0"/>
              <a:t>Denial</a:t>
            </a:r>
          </a:p>
          <a:p>
            <a:pPr>
              <a:lnSpc>
                <a:spcPct val="90000"/>
              </a:lnSpc>
              <a:buClr>
                <a:srgbClr val="008000"/>
              </a:buClr>
            </a:pPr>
            <a:endParaRPr lang="en-CA" altLang="en-US" sz="3200" b="1" i="1" dirty="0"/>
          </a:p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CA" altLang="en-US" sz="3200" b="1" i="1" dirty="0" smtClean="0">
                <a:solidFill>
                  <a:srgbClr val="006600"/>
                </a:solidFill>
              </a:rPr>
              <a:t>PR = Judgement x  Accountability</a:t>
            </a:r>
            <a:endParaRPr lang="en-CA" altLang="en-US" sz="3200" b="1" i="1" dirty="0">
              <a:solidFill>
                <a:srgbClr val="0066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994" y="-175127"/>
            <a:ext cx="7239000" cy="1728788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altLang="en-US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Professional Reliance</a:t>
            </a:r>
            <a:r>
              <a:rPr lang="en-US" altLang="en-US" sz="3200" dirty="0" smtClean="0">
                <a:solidFill>
                  <a:srgbClr val="008000"/>
                </a:solidFill>
                <a:cs typeface="Times New Roman" pitchFamily="18" charset="0"/>
              </a:rPr>
              <a:t/>
            </a:r>
            <a:br>
              <a:rPr lang="en-US" altLang="en-US" sz="3200" dirty="0" smtClean="0">
                <a:solidFill>
                  <a:srgbClr val="008000"/>
                </a:solidFill>
                <a:cs typeface="Times New Roman" pitchFamily="18" charset="0"/>
              </a:rPr>
            </a:br>
            <a:r>
              <a:rPr lang="en-US" altLang="en-US" sz="3200" dirty="0" smtClean="0">
                <a:cs typeface="Times New Roman" pitchFamily="18" charset="0"/>
              </a:rPr>
              <a:t>   means ….</a:t>
            </a:r>
            <a:endParaRPr lang="en-US" altLang="en-US" sz="2400" dirty="0" smtClean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29600" y="6272248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282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04800" y="1219200"/>
            <a:ext cx="8001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ABCFP and FPB #195</a:t>
            </a:r>
            <a:endParaRPr lang="en-US" sz="36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/>
              <a:t>Social licence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/>
              <a:t>Foresters Act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/>
              <a:t>Pursuing Public Trust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dirty="0" smtClean="0"/>
              <a:t>What is the ABCFP doing?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8329863" y="60960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D:\Pictures\Larocks 2014 Kayak\P63015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1600" y="-74613"/>
            <a:ext cx="9245600" cy="693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5" descr="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914400" y="4800600"/>
            <a:ext cx="72390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latin typeface="Calibri" pitchFamily="34" charset="0"/>
              </a:rPr>
              <a:t>                   </a:t>
            </a:r>
            <a:r>
              <a:rPr lang="en-US" sz="3600" b="1" u="sng">
                <a:latin typeface="Calibri" pitchFamily="34" charset="0"/>
              </a:rPr>
              <a:t>SOCIAL LICENCE</a:t>
            </a:r>
          </a:p>
          <a:p>
            <a:endParaRPr lang="en-US" sz="3200" b="1">
              <a:latin typeface="Calibri" pitchFamily="34" charset="0"/>
            </a:endParaRPr>
          </a:p>
          <a:p>
            <a:r>
              <a:rPr lang="en-US" sz="3600" b="1">
                <a:latin typeface="Calisto MT" pitchFamily="18" charset="0"/>
              </a:rPr>
              <a:t>SL</a:t>
            </a:r>
            <a:r>
              <a:rPr lang="en-US" sz="3600" b="1">
                <a:latin typeface="Calibri" pitchFamily="34" charset="0"/>
              </a:rPr>
              <a:t> </a:t>
            </a:r>
            <a:r>
              <a:rPr lang="en-US" sz="3600" b="1">
                <a:latin typeface="Arial Narrow" pitchFamily="34" charset="0"/>
              </a:rPr>
              <a:t>= 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authority</a:t>
            </a:r>
            <a:r>
              <a:rPr lang="en-US" sz="3600" b="1">
                <a:latin typeface="Arial Narrow" pitchFamily="34" charset="0"/>
              </a:rPr>
              <a:t> + credibility + </a:t>
            </a:r>
            <a:r>
              <a:rPr lang="en-US" sz="3600" b="1">
                <a:latin typeface="Calisto MT" pitchFamily="18" charset="0"/>
              </a:rPr>
              <a:t>trust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6629400" cy="990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SL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=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+ credibility +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trust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r>
              <a:rPr lang="en-CA" dirty="0">
                <a:cs typeface="Times New Roman" panose="02020603050405020304" pitchFamily="18" charset="0"/>
              </a:rPr>
              <a:t/>
            </a:r>
            <a:br>
              <a:rPr lang="en-CA" dirty="0">
                <a:cs typeface="Times New Roman" panose="02020603050405020304" pitchFamily="18" charset="0"/>
              </a:rPr>
            </a:br>
            <a:r>
              <a:rPr lang="en-CA" dirty="0" smtClean="0">
                <a:cs typeface="Times New Roman" panose="02020603050405020304" pitchFamily="18" charset="0"/>
              </a:rPr>
              <a:t>                Foresters </a:t>
            </a:r>
            <a:r>
              <a:rPr lang="en-CA" dirty="0">
                <a:cs typeface="Times New Roman" panose="02020603050405020304" pitchFamily="18" charset="0"/>
              </a:rPr>
              <a:t>Act</a:t>
            </a:r>
            <a:endParaRPr lang="en-CA" dirty="0"/>
          </a:p>
        </p:txBody>
      </p:sp>
      <p:pic>
        <p:nvPicPr>
          <p:cNvPr id="25603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421105" y="2332037"/>
            <a:ext cx="3084095" cy="3998663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CA" sz="3600" b="1" i="1" dirty="0" smtClean="0">
                <a:solidFill>
                  <a:schemeClr val="tx2"/>
                </a:solidFill>
              </a:rPr>
              <a:t>Exclusive Practice</a:t>
            </a:r>
          </a:p>
          <a:p>
            <a:endParaRPr lang="en-CA" sz="2400" dirty="0" smtClean="0"/>
          </a:p>
          <a:p>
            <a:endParaRPr lang="en-CA" dirty="0" smtClean="0"/>
          </a:p>
          <a:p>
            <a:endParaRPr lang="en-CA" dirty="0" smtClean="0"/>
          </a:p>
          <a:p>
            <a:pPr marL="0" indent="0">
              <a:buNone/>
            </a:pPr>
            <a:r>
              <a:rPr lang="en-CA" sz="3600" b="1" i="1" dirty="0" smtClean="0">
                <a:solidFill>
                  <a:schemeClr val="tx2"/>
                </a:solidFill>
              </a:rPr>
              <a:t>Self-Regulation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 bwMode="auto">
          <a:xfrm>
            <a:off x="5153526" y="2286000"/>
            <a:ext cx="3276600" cy="404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3600" b="1" i="1" dirty="0" smtClean="0"/>
              <a:t>Competent Practice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 algn="ctr">
              <a:buNone/>
            </a:pPr>
            <a:endParaRPr lang="en-CA" sz="2400" b="1" i="1" dirty="0" smtClean="0"/>
          </a:p>
          <a:p>
            <a:pPr marL="0" indent="0" algn="ctr">
              <a:buNone/>
            </a:pPr>
            <a:r>
              <a:rPr lang="en-CA" sz="3600" b="1" i="1" dirty="0" smtClean="0"/>
              <a:t>Public Interest</a:t>
            </a:r>
          </a:p>
          <a:p>
            <a:endParaRPr lang="en-CA" sz="2400" dirty="0" smtClean="0"/>
          </a:p>
          <a:p>
            <a:endParaRPr lang="en-CA" dirty="0" smtClean="0"/>
          </a:p>
        </p:txBody>
      </p:sp>
      <p:sp>
        <p:nvSpPr>
          <p:cNvPr id="5" name="Equal 4"/>
          <p:cNvSpPr/>
          <p:nvPr/>
        </p:nvSpPr>
        <p:spPr>
          <a:xfrm>
            <a:off x="3705726" y="3610518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Plus 9"/>
          <p:cNvSpPr/>
          <p:nvPr/>
        </p:nvSpPr>
        <p:spPr>
          <a:xfrm>
            <a:off x="914400" y="3610518"/>
            <a:ext cx="914400" cy="914400"/>
          </a:xfrm>
          <a:prstGeom prst="mathPlus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00"/>
              </a:solidFill>
            </a:endParaRPr>
          </a:p>
        </p:txBody>
      </p:sp>
      <p:sp>
        <p:nvSpPr>
          <p:cNvPr id="12" name="Plus 11"/>
          <p:cNvSpPr/>
          <p:nvPr/>
        </p:nvSpPr>
        <p:spPr>
          <a:xfrm>
            <a:off x="5877426" y="3643647"/>
            <a:ext cx="914400" cy="914400"/>
          </a:xfrm>
          <a:prstGeom prst="mathPlus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30126" y="614603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66294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FPB #195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0"/>
            <a:ext cx="861060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sz="3600" dirty="0" smtClean="0">
                <a:cs typeface="Times New Roman" panose="02020603050405020304" pitchFamily="18" charset="0"/>
              </a:rPr>
              <a:t>Failure to meet the objectives of visual quality</a:t>
            </a:r>
          </a:p>
          <a:p>
            <a:pPr fontAlgn="auto">
              <a:spcAft>
                <a:spcPts val="0"/>
              </a:spcAft>
              <a:defRPr/>
            </a:pPr>
            <a:r>
              <a:rPr lang="en-C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Cause of failure</a:t>
            </a:r>
          </a:p>
          <a:p>
            <a:pPr marL="971550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Licensee reliance on unsound professional assessments</a:t>
            </a:r>
          </a:p>
          <a:p>
            <a:pPr marL="971550" lvl="1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Licensee refusal to engage in dialogue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/>
              <a:t>   </a:t>
            </a:r>
            <a:endParaRPr lang="en-CA" dirty="0"/>
          </a:p>
        </p:txBody>
      </p:sp>
      <p:pic>
        <p:nvPicPr>
          <p:cNvPr id="23555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229600" y="60198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520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8547" y="228600"/>
            <a:ext cx="66294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SL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=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+ credibility + 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trust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85483"/>
            <a:ext cx="9144000" cy="5225716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>
                <a:cs typeface="Times New Roman" panose="02020603050405020304" pitchFamily="18" charset="0"/>
              </a:rPr>
              <a:t>What is the ABCFP required to do?</a:t>
            </a:r>
          </a:p>
          <a:p>
            <a:pPr fontAlgn="auto">
              <a:spcAft>
                <a:spcPts val="0"/>
              </a:spcAft>
              <a:defRPr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Enforce the Act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Foresters Act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professional service required, 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to complete a plan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	 to incorporate Visual Assessment 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	 to  implement the plan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to measure results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- practice standard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practice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public interest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- administrative fairness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>
                <a:effectLst>
                  <a:glow rad="1651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n-CA" dirty="0"/>
          </a:p>
        </p:txBody>
      </p:sp>
      <p:pic>
        <p:nvPicPr>
          <p:cNvPr id="25603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305800" y="60960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087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66294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SL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=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+ </a:t>
            </a:r>
            <a:r>
              <a:rPr lang="en-US" u="sng" dirty="0">
                <a:solidFill>
                  <a:schemeClr val="tx2"/>
                </a:solidFill>
                <a:latin typeface="Arial Narrow" panose="020B0606020202030204" pitchFamily="34" charset="0"/>
              </a:rPr>
              <a:t>credibility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+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trust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9144000" cy="522571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sz="3600" dirty="0" smtClean="0">
                <a:cs typeface="Times New Roman" panose="02020603050405020304" pitchFamily="18" charset="0"/>
              </a:rPr>
              <a:t>Follow up on allegations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CA" dirty="0" smtClean="0">
                <a:cs typeface="Times New Roman" panose="02020603050405020304" pitchFamily="18" charset="0"/>
              </a:rPr>
              <a:t>Provide disciplinary actions or sanctions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CA" dirty="0" smtClean="0">
                <a:cs typeface="Times New Roman" panose="02020603050405020304" pitchFamily="18" charset="0"/>
              </a:rPr>
              <a:t>Clarify the professional involvement</a:t>
            </a:r>
          </a:p>
          <a:p>
            <a:pPr fontAlgn="auto">
              <a:spcAft>
                <a:spcPts val="0"/>
              </a:spcAft>
              <a:defRPr/>
            </a:pPr>
            <a:r>
              <a:rPr lang="en-CA" sz="3600" dirty="0" smtClean="0">
                <a:cs typeface="Times New Roman" panose="02020603050405020304" pitchFamily="18" charset="0"/>
              </a:rPr>
              <a:t>Competence within professional service </a:t>
            </a:r>
          </a:p>
          <a:p>
            <a:pPr fontAlgn="auto">
              <a:spcAft>
                <a:spcPts val="0"/>
              </a:spcAft>
              <a:defRPr/>
            </a:pPr>
            <a:r>
              <a:rPr lang="en-CA" sz="3600" dirty="0" smtClean="0">
                <a:cs typeface="Times New Roman" panose="02020603050405020304" pitchFamily="18" charset="0"/>
              </a:rPr>
              <a:t>Report with accuracy </a:t>
            </a:r>
          </a:p>
          <a:p>
            <a:pPr marL="45720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>
                <a:effectLst>
                  <a:glow rad="1651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n-CA" dirty="0"/>
          </a:p>
        </p:txBody>
      </p:sp>
      <p:pic>
        <p:nvPicPr>
          <p:cNvPr id="25603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8001000" y="59436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262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66294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SL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=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+ </a:t>
            </a:r>
            <a:r>
              <a:rPr lang="en-US" u="sng" dirty="0">
                <a:solidFill>
                  <a:schemeClr val="tx2"/>
                </a:solidFill>
                <a:latin typeface="Arial Narrow" panose="020B0606020202030204" pitchFamily="34" charset="0"/>
              </a:rPr>
              <a:t>credibility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+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trust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876800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3500" dirty="0" smtClean="0">
                <a:latin typeface="Arial Narrow" panose="020B0606020202030204" pitchFamily="34" charset="0"/>
              </a:rPr>
              <a:t>Science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500" dirty="0" smtClean="0">
                <a:latin typeface="Arial Narrow" panose="020B0606020202030204" pitchFamily="34" charset="0"/>
              </a:rPr>
              <a:t>Competence – adequate knowledge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500" dirty="0" smtClean="0">
                <a:latin typeface="Arial Narrow" panose="020B0606020202030204" pitchFamily="34" charset="0"/>
              </a:rPr>
              <a:t>principles (</a:t>
            </a:r>
            <a:r>
              <a:rPr lang="en-CA" sz="2800" dirty="0" smtClean="0">
                <a:latin typeface="Arial Narrow" panose="020B0606020202030204" pitchFamily="34" charset="0"/>
              </a:rPr>
              <a:t>currency, methods, peer review, documentation</a:t>
            </a:r>
            <a:r>
              <a:rPr lang="en-CA" sz="3500" dirty="0" smtClean="0">
                <a:latin typeface="Arial Narrow" panose="020B0606020202030204" pitchFamily="34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CA" sz="3500" dirty="0" smtClean="0">
              <a:latin typeface="Arial Narrow" panose="020B0606020202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3500" dirty="0" smtClean="0">
                <a:latin typeface="Arial Narrow" panose="020B0606020202030204" pitchFamily="34" charset="0"/>
              </a:rPr>
              <a:t>Professional Independence</a:t>
            </a:r>
            <a:endParaRPr lang="en-CA" sz="3500" dirty="0">
              <a:latin typeface="Arial Narrow" panose="020B0606020202030204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000" dirty="0" smtClean="0">
                <a:latin typeface="Arial Narrow" panose="020B0606020202030204" pitchFamily="34" charset="0"/>
              </a:rPr>
              <a:t>objective application of professional judgement and expert knowledge in a given set of circumstances</a:t>
            </a:r>
            <a:endParaRPr lang="en-CA" sz="3000" dirty="0">
              <a:latin typeface="Arial Narrow" panose="020B0606020202030204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3500" dirty="0" smtClean="0">
              <a:latin typeface="Arial Narrow" panose="020B0606020202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3500" dirty="0" smtClean="0">
                <a:latin typeface="Arial Narrow" panose="020B0606020202030204" pitchFamily="34" charset="0"/>
              </a:rPr>
              <a:t>Social Expectations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500" dirty="0" smtClean="0">
                <a:latin typeface="Arial Narrow" panose="020B0606020202030204" pitchFamily="34" charset="0"/>
              </a:rPr>
              <a:t>goals, values, management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 smtClean="0"/>
              <a:t> </a:t>
            </a:r>
            <a:endParaRPr lang="en-CA" dirty="0"/>
          </a:p>
        </p:txBody>
      </p:sp>
      <p:pic>
        <p:nvPicPr>
          <p:cNvPr id="31747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001000" y="60198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9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66294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SL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=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+ </a:t>
            </a:r>
            <a:r>
              <a:rPr lang="en-US" u="sng" dirty="0">
                <a:solidFill>
                  <a:schemeClr val="tx2"/>
                </a:solidFill>
                <a:latin typeface="Arial Narrow" panose="020B0606020202030204" pitchFamily="34" charset="0"/>
              </a:rPr>
              <a:t>credibility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+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trust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endParaRPr lang="en-CA" dirty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8768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en-CA" smtClean="0">
              <a:latin typeface="Arial Narrow" pitchFamily="34" charset="0"/>
            </a:endParaRPr>
          </a:p>
          <a:p>
            <a:pPr marL="0" indent="0">
              <a:buFont typeface="Arial" charset="0"/>
              <a:buNone/>
            </a:pPr>
            <a:r>
              <a:rPr lang="en-CA" smtClean="0">
                <a:latin typeface="Arial Narrow" pitchFamily="34" charset="0"/>
              </a:rPr>
              <a:t>11 Code of Ethics: </a:t>
            </a:r>
          </a:p>
          <a:p>
            <a:pPr marL="0" indent="0">
              <a:buFont typeface="Arial" charset="0"/>
              <a:buNone/>
            </a:pPr>
            <a:r>
              <a:rPr lang="en-CA" smtClean="0">
                <a:latin typeface="Arial Narrow" pitchFamily="34" charset="0"/>
              </a:rPr>
              <a:t>	</a:t>
            </a:r>
            <a:r>
              <a:rPr lang="en-CA" i="1" smtClean="0">
                <a:latin typeface="Arial Narrow" pitchFamily="34" charset="0"/>
              </a:rPr>
              <a:t>rules in making moral choices</a:t>
            </a:r>
          </a:p>
          <a:p>
            <a:pPr marL="0" indent="0">
              <a:buFont typeface="Arial" charset="0"/>
              <a:buNone/>
            </a:pPr>
            <a:endParaRPr lang="en-CA" smtClean="0">
              <a:latin typeface="Arial Narrow" pitchFamily="34" charset="0"/>
            </a:endParaRPr>
          </a:p>
          <a:p>
            <a:pPr marL="0" indent="0">
              <a:buFont typeface="Arial" charset="0"/>
              <a:buNone/>
            </a:pPr>
            <a:r>
              <a:rPr lang="en-CA" smtClean="0">
                <a:latin typeface="Arial Narrow" pitchFamily="34" charset="0"/>
              </a:rPr>
              <a:t>12 Standards of Professional Practice: </a:t>
            </a:r>
          </a:p>
          <a:p>
            <a:pPr marL="0" indent="0">
              <a:buFont typeface="Arial" charset="0"/>
              <a:buNone/>
            </a:pPr>
            <a:r>
              <a:rPr lang="en-CA" smtClean="0">
                <a:latin typeface="Arial Narrow" pitchFamily="34" charset="0"/>
              </a:rPr>
              <a:t>	</a:t>
            </a:r>
            <a:r>
              <a:rPr lang="en-CA" i="1" smtClean="0">
                <a:latin typeface="Arial Narrow" pitchFamily="34" charset="0"/>
              </a:rPr>
              <a:t>measures of performance</a:t>
            </a:r>
          </a:p>
        </p:txBody>
      </p:sp>
      <p:pic>
        <p:nvPicPr>
          <p:cNvPr id="33795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8001000" y="5943600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66294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SL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=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+ </a:t>
            </a:r>
            <a:r>
              <a:rPr lang="en-US" sz="3600" dirty="0">
                <a:latin typeface="Arial Narrow" panose="020B0606020202030204" pitchFamily="34" charset="0"/>
              </a:rPr>
              <a:t>credibility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 + </a:t>
            </a:r>
            <a:r>
              <a:rPr lang="en-US" u="sng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>trust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  <a:t/>
            </a:r>
            <a:br>
              <a:rPr lang="en-US" b="1" dirty="0">
                <a:solidFill>
                  <a:schemeClr val="accent3">
                    <a:lumMod val="50000"/>
                  </a:schemeClr>
                </a:solidFill>
                <a:latin typeface="Calisto MT" panose="02040603050505030304" pitchFamily="18" charset="0"/>
              </a:rPr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8768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3500" dirty="0" smtClean="0">
                <a:latin typeface="Calisto MT" panose="02040603050505030304" pitchFamily="18" charset="0"/>
              </a:rPr>
              <a:t>trust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500" dirty="0" smtClean="0">
                <a:latin typeface="Calisto MT" panose="02040603050505030304" pitchFamily="18" charset="0"/>
              </a:rPr>
              <a:t>a confident expectation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CA" sz="3500" dirty="0" smtClean="0">
              <a:latin typeface="Arial Narrow" panose="020B0606020202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3500" dirty="0" smtClean="0">
                <a:latin typeface="Calisto MT" panose="02040603050505030304" pitchFamily="18" charset="0"/>
              </a:rPr>
              <a:t>public trust</a:t>
            </a:r>
            <a:endParaRPr lang="en-CA" sz="3500" dirty="0">
              <a:latin typeface="Calisto MT" panose="0204060305050503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“exclusive right to practice in exchange for practice in the public interest”</a:t>
            </a:r>
            <a:endParaRPr lang="en-CA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C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39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587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5" descr="https://encrypted-tbn1.gstatic.com/images?q=tbn:ANd9GcRFD1bTwEjNdoSKDw-_39vRYsPbEJmtMcEFZs7WadZFgJhVj8G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1600200"/>
            <a:ext cx="26003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001000" y="5943600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10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Managing Requirements</a:t>
            </a:r>
            <a:endParaRPr lang="en-US" dirty="0"/>
          </a:p>
        </p:txBody>
      </p:sp>
      <p:pic>
        <p:nvPicPr>
          <p:cNvPr id="41986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68438" y="1600200"/>
            <a:ext cx="6227762" cy="5257800"/>
          </a:xfrm>
        </p:spPr>
      </p:pic>
      <p:sp>
        <p:nvSpPr>
          <p:cNvPr id="5" name="Rectangle 4"/>
          <p:cNvSpPr/>
          <p:nvPr/>
        </p:nvSpPr>
        <p:spPr>
          <a:xfrm>
            <a:off x="8001000" y="5943600"/>
            <a:ext cx="5587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11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143000"/>
          </a:xfrm>
        </p:spPr>
        <p:txBody>
          <a:bodyPr/>
          <a:lstStyle/>
          <a:p>
            <a:r>
              <a:rPr lang="en-US" sz="3200" dirty="0" smtClean="0"/>
              <a:t>The ABCFP 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Pulling together the relevant information from the FPB </a:t>
            </a:r>
          </a:p>
          <a:p>
            <a:pPr lvl="1"/>
            <a:r>
              <a:rPr lang="en-US" sz="3200" dirty="0" smtClean="0"/>
              <a:t>Information behind the allegations</a:t>
            </a:r>
          </a:p>
          <a:p>
            <a:pPr lvl="1"/>
            <a:r>
              <a:rPr lang="en-US" sz="3200" dirty="0" smtClean="0"/>
              <a:t>Complete profession’s obligations</a:t>
            </a:r>
          </a:p>
          <a:p>
            <a:r>
              <a:rPr lang="en-US" dirty="0" smtClean="0"/>
              <a:t>Working on preliminary guidance for professional service in VRM</a:t>
            </a:r>
          </a:p>
          <a:p>
            <a:r>
              <a:rPr lang="en-US" dirty="0" smtClean="0"/>
              <a:t>Participate as a partner in training professionals regarding VRM</a:t>
            </a:r>
          </a:p>
          <a:p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8001000" y="5943600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110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5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09575"/>
            <a:ext cx="5791200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362075" y="3352800"/>
            <a:ext cx="6410325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prstClr val="black"/>
                </a:solidFill>
                <a:latin typeface="+mn-lt"/>
              </a:rPr>
              <a:t>For more information, contact the Professional Practice and Forest Stewardship Team </a:t>
            </a:r>
          </a:p>
        </p:txBody>
      </p:sp>
      <p:sp>
        <p:nvSpPr>
          <p:cNvPr id="61443" name="Subtitle 2"/>
          <p:cNvSpPr txBox="1">
            <a:spLocks/>
          </p:cNvSpPr>
          <p:nvPr/>
        </p:nvSpPr>
        <p:spPr bwMode="auto">
          <a:xfrm>
            <a:off x="3224213" y="4484688"/>
            <a:ext cx="2643187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  <a:buFont typeface="Arial" charset="0"/>
              <a:buNone/>
            </a:pPr>
            <a:r>
              <a:rPr lang="en-US" sz="2000" u="sng">
                <a:solidFill>
                  <a:srgbClr val="4F6228"/>
                </a:solidFill>
                <a:latin typeface="Calibri" pitchFamily="34" charset="0"/>
                <a:hlinkClick r:id="rId4"/>
              </a:rPr>
              <a:t> </a:t>
            </a:r>
            <a:r>
              <a:rPr lang="en-US" sz="2000" u="sng">
                <a:solidFill>
                  <a:srgbClr val="4F6228"/>
                </a:solidFill>
                <a:latin typeface="Calibri" pitchFamily="34" charset="0"/>
                <a:hlinkClick r:id="rId5"/>
              </a:rPr>
              <a:t>www.abcfp.ca</a:t>
            </a:r>
            <a:endParaRPr lang="en-US" sz="2000" u="sng">
              <a:solidFill>
                <a:srgbClr val="4F6228"/>
              </a:solidFill>
              <a:latin typeface="Calibri" pitchFamily="34" charset="0"/>
            </a:endParaRPr>
          </a:p>
          <a:p>
            <a:pPr algn="ctr" defTabSz="457200">
              <a:spcBef>
                <a:spcPct val="20000"/>
              </a:spcBef>
              <a:buFont typeface="Arial" charset="0"/>
              <a:buNone/>
            </a:pPr>
            <a:r>
              <a:rPr lang="en-US" sz="2000" u="sng">
                <a:solidFill>
                  <a:srgbClr val="4F6228"/>
                </a:solidFill>
                <a:latin typeface="Calibri" pitchFamily="34" charset="0"/>
                <a:hlinkClick r:id="rId4"/>
              </a:rPr>
              <a:t> </a:t>
            </a:r>
            <a:endParaRPr lang="en-US" sz="2000" u="sng">
              <a:solidFill>
                <a:srgbClr val="4F6228"/>
              </a:solidFill>
              <a:latin typeface="Calibri" pitchFamily="34" charset="0"/>
            </a:endParaRPr>
          </a:p>
          <a:p>
            <a:pPr algn="ctr" defTabSz="457200">
              <a:spcBef>
                <a:spcPct val="20000"/>
              </a:spcBef>
              <a:buFont typeface="Arial" charset="0"/>
              <a:buNone/>
            </a:pPr>
            <a:endParaRPr lang="en-US" sz="200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30848</TotalTime>
  <Words>320</Words>
  <Application>Microsoft Office PowerPoint</Application>
  <PresentationFormat>On-screen Show (4:3)</PresentationFormat>
  <Paragraphs>117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VRM and the ABCFP Case in Point FPB #195  North Island – Central Coast Resource District  </vt:lpstr>
      <vt:lpstr>Professional Reliance    means ….</vt:lpstr>
      <vt:lpstr>PowerPoint Presentation</vt:lpstr>
      <vt:lpstr>PowerPoint Presentation</vt:lpstr>
      <vt:lpstr>SL = authority + credibility + trust                  Foresters Act</vt:lpstr>
      <vt:lpstr>FPB #195</vt:lpstr>
      <vt:lpstr>SL = authority + credibility + trust </vt:lpstr>
      <vt:lpstr>SL = authority + credibility + trust </vt:lpstr>
      <vt:lpstr>SL = authority + credibility + trust </vt:lpstr>
      <vt:lpstr>SL = authority + credibility + trust </vt:lpstr>
      <vt:lpstr>SL = authority + credibility + trust </vt:lpstr>
      <vt:lpstr>Managing Requirements</vt:lpstr>
      <vt:lpstr>The ABCFP 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ABCFP Principles of Forest Stewardship</dc:title>
  <dc:creator>Casey Macaulay</dc:creator>
  <cp:lastModifiedBy>Michael Larock</cp:lastModifiedBy>
  <cp:revision>242</cp:revision>
  <cp:lastPrinted>2014-02-26T08:17:46Z</cp:lastPrinted>
  <dcterms:created xsi:type="dcterms:W3CDTF">2013-04-02T21:57:18Z</dcterms:created>
  <dcterms:modified xsi:type="dcterms:W3CDTF">2015-01-22T15:19:37Z</dcterms:modified>
</cp:coreProperties>
</file>